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Arimo" panose="020B0604020202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nva Sans" panose="020B0604020202020204" charset="0"/>
      <p:regular r:id="rId24"/>
    </p:embeddedFont>
    <p:embeddedFont>
      <p:font typeface="Montserrat" panose="00000500000000000000" pitchFamily="2" charset="0"/>
      <p:regular r:id="rId25"/>
    </p:embeddedFont>
    <p:embeddedFont>
      <p:font typeface="Montserrat Bold" panose="00000800000000000000" charset="0"/>
      <p:regular r:id="rId26"/>
    </p:embeddedFont>
    <p:embeddedFont>
      <p:font typeface="Montserrat Italics" panose="020B0604020202020204" charset="0"/>
      <p:regular r:id="rId27"/>
    </p:embeddedFont>
    <p:embeddedFont>
      <p:font typeface="Open Sans" panose="020B0606030504020204" pitchFamily="34" charset="0"/>
      <p:regular r:id="rId28"/>
    </p:embeddedFont>
    <p:embeddedFont>
      <p:font typeface="Open Sans Bold" panose="020B0806030504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387" y="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3.svg>
</file>

<file path=ppt/media/image4.png>
</file>

<file path=ppt/media/image5.pn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48740" y="9599295"/>
            <a:ext cx="3931920" cy="352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spc="-95">
                <a:solidFill>
                  <a:srgbClr val="898989"/>
                </a:solidFill>
                <a:latin typeface="Open Sans Bold"/>
              </a:rPr>
              <a:t>19 April 2023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spc="-95">
                <a:solidFill>
                  <a:srgbClr val="898989"/>
                </a:solidFill>
                <a:latin typeface="Open Sans Bold"/>
              </a:rPr>
              <a:t>Department of CSE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007340" y="9599295"/>
            <a:ext cx="39319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79"/>
              </a:lnSpc>
            </a:pPr>
            <a:r>
              <a:rPr lang="en-US" sz="2400" spc="-95">
                <a:solidFill>
                  <a:srgbClr val="898989"/>
                </a:solidFill>
                <a:latin typeface="Open Sans"/>
              </a:rPr>
              <a:t>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60219" y="4686452"/>
            <a:ext cx="15499081" cy="206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58">
                <a:solidFill>
                  <a:srgbClr val="000000"/>
                </a:solidFill>
                <a:latin typeface="Montserrat Bold"/>
              </a:rPr>
              <a:t>Project Supervisor:</a:t>
            </a:r>
            <a:r>
              <a:rPr lang="en-US" sz="4200" spc="58">
                <a:solidFill>
                  <a:srgbClr val="000000"/>
                </a:solidFill>
                <a:latin typeface="Montserrat"/>
              </a:rPr>
              <a:t> Dr. M. D. Anto Praveena</a:t>
            </a:r>
          </a:p>
          <a:p>
            <a:pPr algn="l">
              <a:lnSpc>
                <a:spcPts val="5040"/>
              </a:lnSpc>
            </a:pPr>
            <a:r>
              <a:rPr lang="en-US" sz="4200" spc="62">
                <a:solidFill>
                  <a:srgbClr val="000000"/>
                </a:solidFill>
                <a:latin typeface="Montserrat Bold"/>
              </a:rPr>
              <a:t>Name of the Student: </a:t>
            </a:r>
            <a:r>
              <a:rPr lang="en-US" sz="4200" spc="62">
                <a:solidFill>
                  <a:srgbClr val="000000"/>
                </a:solidFill>
                <a:latin typeface="Montserrat"/>
              </a:rPr>
              <a:t>Bandepalli Surya Anjani Kumar</a:t>
            </a:r>
          </a:p>
          <a:p>
            <a:pPr algn="l">
              <a:lnSpc>
                <a:spcPts val="7560"/>
              </a:lnSpc>
            </a:pPr>
            <a:r>
              <a:rPr lang="en-US" sz="4200" spc="62">
                <a:solidFill>
                  <a:srgbClr val="000000"/>
                </a:solidFill>
                <a:latin typeface="Montserrat Bold"/>
              </a:rPr>
              <a:t>Register Number:</a:t>
            </a:r>
            <a:r>
              <a:rPr lang="en-US" sz="4200" spc="62">
                <a:solidFill>
                  <a:srgbClr val="000000"/>
                </a:solidFill>
                <a:latin typeface="Montserrat"/>
              </a:rPr>
              <a:t> 40110156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b="37416"/>
          <a:stretch>
            <a:fillRect/>
          </a:stretch>
        </p:blipFill>
        <p:spPr>
          <a:xfrm>
            <a:off x="2628900" y="-54738"/>
            <a:ext cx="13030200" cy="2628899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3063240" y="3340040"/>
            <a:ext cx="12595860" cy="938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Events@Sathyabama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069180"/>
            <a:ext cx="12236883" cy="7246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9"/>
              </a:lnSpc>
            </a:pPr>
            <a:r>
              <a:rPr lang="en-US" sz="4852" spc="67">
                <a:solidFill>
                  <a:srgbClr val="000000"/>
                </a:solidFill>
                <a:latin typeface="Montserrat Bold"/>
              </a:rPr>
              <a:t>Hardware Requirements:</a:t>
            </a:r>
          </a:p>
          <a:p>
            <a:pPr marL="1109168" lvl="2" indent="-369723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CPU: Intel Pentium 4 or later</a:t>
            </a:r>
          </a:p>
          <a:p>
            <a:pPr marL="1109168" lvl="2" indent="-369723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RAM: 2 GB or higher</a:t>
            </a:r>
          </a:p>
          <a:p>
            <a:pPr marL="1109168" lvl="2" indent="-369723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Storage: 2 GB available space recommended</a:t>
            </a:r>
          </a:p>
          <a:p>
            <a:pPr marL="1109168" lvl="2" indent="-369723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Internet Connection: Required</a:t>
            </a:r>
          </a:p>
          <a:p>
            <a:pPr marL="1109168" lvl="2" indent="-369723" algn="l">
              <a:lnSpc>
                <a:spcPts val="5239"/>
              </a:lnSpc>
            </a:pPr>
            <a:endParaRPr lang="en-US" sz="4852" spc="67">
              <a:solidFill>
                <a:srgbClr val="000000"/>
              </a:solidFill>
              <a:latin typeface="Montserrat"/>
            </a:endParaRPr>
          </a:p>
          <a:p>
            <a:pPr algn="l">
              <a:lnSpc>
                <a:spcPts val="5239"/>
              </a:lnSpc>
            </a:pPr>
            <a:r>
              <a:rPr lang="en-US" sz="4852" spc="67">
                <a:solidFill>
                  <a:srgbClr val="000000"/>
                </a:solidFill>
                <a:latin typeface="Montserrat Bold"/>
              </a:rPr>
              <a:t>Software Requirements:</a:t>
            </a:r>
          </a:p>
          <a:p>
            <a:pPr marL="1109167" lvl="2" indent="-369722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The latest version of any Browser (Chrome Recommended)</a:t>
            </a:r>
          </a:p>
          <a:p>
            <a:pPr marL="1109168" lvl="2" indent="-369723" algn="l">
              <a:lnSpc>
                <a:spcPts val="5239"/>
              </a:lnSpc>
            </a:pPr>
            <a:endParaRPr lang="en-US" sz="4852" spc="67">
              <a:solidFill>
                <a:srgbClr val="000000"/>
              </a:solidFill>
              <a:latin typeface="Montserrat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309599" y="2359422"/>
            <a:ext cx="4629661" cy="462966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48740" y="726758"/>
            <a:ext cx="15590520" cy="872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User Requirements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48740" y="946594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49340" y="9509284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650074" y="946594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9</a:t>
            </a:r>
          </a:p>
        </p:txBody>
      </p:sp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48740" y="2988842"/>
            <a:ext cx="7181344" cy="374028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37138" y="2988842"/>
            <a:ext cx="7140404" cy="390937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790980" y="752829"/>
            <a:ext cx="13360350" cy="843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5"/>
              </a:lnSpc>
            </a:pPr>
            <a:r>
              <a:rPr lang="en-US" sz="5939" spc="87">
                <a:solidFill>
                  <a:srgbClr val="C00000"/>
                </a:solidFill>
                <a:latin typeface="Montserrat"/>
              </a:rPr>
              <a:t>Sample Snapshot / Ideation Map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48740" y="9532620"/>
            <a:ext cx="3931920" cy="325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898989"/>
                </a:solidFill>
                <a:latin typeface="Arimo"/>
              </a:rPr>
              <a:t>19 April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343573" y="6802963"/>
            <a:ext cx="221235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Sign-In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160261" y="6802963"/>
            <a:ext cx="2212350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Home</a:t>
            </a:r>
          </a:p>
        </p:txBody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80" r="280"/>
          <a:stretch>
            <a:fillRect/>
          </a:stretch>
        </p:blipFill>
        <p:spPr>
          <a:xfrm>
            <a:off x="1348740" y="2988842"/>
            <a:ext cx="7181344" cy="374028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418" r="418"/>
          <a:stretch>
            <a:fillRect/>
          </a:stretch>
        </p:blipFill>
        <p:spPr>
          <a:xfrm>
            <a:off x="9437138" y="2988842"/>
            <a:ext cx="7140404" cy="390937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790980" y="752829"/>
            <a:ext cx="13360350" cy="2405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5"/>
              </a:lnSpc>
            </a:pPr>
            <a:r>
              <a:rPr lang="en-US" sz="5939" spc="87">
                <a:solidFill>
                  <a:srgbClr val="C00000"/>
                </a:solidFill>
                <a:latin typeface="Montserrat"/>
              </a:rPr>
              <a:t>Sample Snapshot / Ideation Map</a:t>
            </a:r>
          </a:p>
          <a:p>
            <a:pPr algn="ctr">
              <a:lnSpc>
                <a:spcPts val="6415"/>
              </a:lnSpc>
            </a:pPr>
            <a:endParaRPr lang="en-US" sz="5939" spc="87">
              <a:solidFill>
                <a:srgbClr val="C00000"/>
              </a:solidFill>
              <a:latin typeface="Montserrat"/>
            </a:endParaRPr>
          </a:p>
          <a:p>
            <a:pPr algn="ctr">
              <a:lnSpc>
                <a:spcPts val="6415"/>
              </a:lnSpc>
            </a:pPr>
            <a:endParaRPr lang="en-US" sz="5939" spc="87">
              <a:solidFill>
                <a:srgbClr val="C00000"/>
              </a:solidFill>
              <a:latin typeface="Montserra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48740" y="9532620"/>
            <a:ext cx="3931920" cy="325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898989"/>
                </a:solidFill>
                <a:latin typeface="Arimo"/>
              </a:rPr>
              <a:t>19 April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340809" y="6802963"/>
            <a:ext cx="2526591" cy="874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Details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111321" y="6802963"/>
            <a:ext cx="3990040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Applications</a:t>
            </a:r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996" b="1996"/>
          <a:stretch>
            <a:fillRect/>
          </a:stretch>
        </p:blipFill>
        <p:spPr>
          <a:xfrm>
            <a:off x="1348740" y="2988842"/>
            <a:ext cx="7181344" cy="374028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532" r="532"/>
          <a:stretch>
            <a:fillRect/>
          </a:stretch>
        </p:blipFill>
        <p:spPr>
          <a:xfrm>
            <a:off x="9437138" y="2988842"/>
            <a:ext cx="7140404" cy="390937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790980" y="752829"/>
            <a:ext cx="13360350" cy="2405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5"/>
              </a:lnSpc>
            </a:pPr>
            <a:r>
              <a:rPr lang="en-US" sz="5939" spc="87">
                <a:solidFill>
                  <a:srgbClr val="C00000"/>
                </a:solidFill>
                <a:latin typeface="Montserrat"/>
              </a:rPr>
              <a:t>Sample Snapshot / Ideation Map</a:t>
            </a:r>
          </a:p>
          <a:p>
            <a:pPr algn="ctr">
              <a:lnSpc>
                <a:spcPts val="6415"/>
              </a:lnSpc>
            </a:pPr>
            <a:endParaRPr lang="en-US" sz="5939" spc="87">
              <a:solidFill>
                <a:srgbClr val="C00000"/>
              </a:solidFill>
              <a:latin typeface="Montserrat"/>
            </a:endParaRPr>
          </a:p>
          <a:p>
            <a:pPr algn="ctr">
              <a:lnSpc>
                <a:spcPts val="6415"/>
              </a:lnSpc>
            </a:pPr>
            <a:endParaRPr lang="en-US" sz="5939" spc="87">
              <a:solidFill>
                <a:srgbClr val="C00000"/>
              </a:solidFill>
              <a:latin typeface="Montserra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48740" y="9532620"/>
            <a:ext cx="3931920" cy="325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898989"/>
                </a:solidFill>
                <a:latin typeface="Arimo"/>
              </a:rPr>
              <a:t>19 April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392090" y="6802963"/>
            <a:ext cx="2399109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Profile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176510" y="6802963"/>
            <a:ext cx="585966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Organiser's Profile</a:t>
            </a: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4913" b="24913"/>
          <a:stretch>
            <a:fillRect/>
          </a:stretch>
        </p:blipFill>
        <p:spPr>
          <a:xfrm>
            <a:off x="1348740" y="2988842"/>
            <a:ext cx="7181344" cy="374028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23628" b="23628"/>
          <a:stretch>
            <a:fillRect/>
          </a:stretch>
        </p:blipFill>
        <p:spPr>
          <a:xfrm>
            <a:off x="9437138" y="2988842"/>
            <a:ext cx="7140404" cy="390937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790980" y="752829"/>
            <a:ext cx="13360350" cy="2405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5"/>
              </a:lnSpc>
            </a:pPr>
            <a:r>
              <a:rPr lang="en-US" sz="5939" spc="87">
                <a:solidFill>
                  <a:srgbClr val="C00000"/>
                </a:solidFill>
                <a:latin typeface="Montserrat"/>
              </a:rPr>
              <a:t>Sample Snapshot / Ideation Map</a:t>
            </a:r>
          </a:p>
          <a:p>
            <a:pPr algn="ctr">
              <a:lnSpc>
                <a:spcPts val="6415"/>
              </a:lnSpc>
            </a:pPr>
            <a:endParaRPr lang="en-US" sz="5939" spc="87">
              <a:solidFill>
                <a:srgbClr val="C00000"/>
              </a:solidFill>
              <a:latin typeface="Montserrat"/>
            </a:endParaRPr>
          </a:p>
          <a:p>
            <a:pPr algn="ctr">
              <a:lnSpc>
                <a:spcPts val="6415"/>
              </a:lnSpc>
            </a:pPr>
            <a:endParaRPr lang="en-US" sz="5939" spc="87">
              <a:solidFill>
                <a:srgbClr val="C00000"/>
              </a:solidFill>
              <a:latin typeface="Montserra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48740" y="9532620"/>
            <a:ext cx="3931920" cy="325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898989"/>
                </a:solidFill>
                <a:latin typeface="Arimo"/>
              </a:rPr>
              <a:t>19 April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76790" y="6802963"/>
            <a:ext cx="4745916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Event Creation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24100" y="6802963"/>
            <a:ext cx="496448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Event Updation</a:t>
            </a:r>
          </a:p>
        </p:txBody>
      </p:sp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48740" y="1881294"/>
            <a:ext cx="13217674" cy="6572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4054" lvl="2" indent="-284685">
              <a:lnSpc>
                <a:spcPts val="4034"/>
              </a:lnSpc>
              <a:buFont typeface="Arial"/>
              <a:buChar char="⚬"/>
            </a:pPr>
            <a:r>
              <a:rPr lang="en-US" sz="3736" spc="48">
                <a:solidFill>
                  <a:srgbClr val="000000"/>
                </a:solidFill>
                <a:latin typeface="Montserrat"/>
              </a:rPr>
              <a:t>The Event Management System for a college </a:t>
            </a:r>
            <a:r>
              <a:rPr lang="en-US" sz="3736" spc="48">
                <a:solidFill>
                  <a:srgbClr val="000000"/>
                </a:solidFill>
                <a:latin typeface="Montserrat Bold"/>
              </a:rPr>
              <a:t>streamlines the process of managing events</a:t>
            </a:r>
            <a:r>
              <a:rPr lang="en-US" sz="3736" spc="48">
                <a:solidFill>
                  <a:srgbClr val="000000"/>
                </a:solidFill>
                <a:latin typeface="Montserrat"/>
              </a:rPr>
              <a:t> in a college.</a:t>
            </a:r>
          </a:p>
          <a:p>
            <a:pPr marL="854054" lvl="2" indent="-284685">
              <a:lnSpc>
                <a:spcPts val="4034"/>
              </a:lnSpc>
              <a:buFont typeface="Arial"/>
              <a:buChar char="⚬"/>
            </a:pPr>
            <a:r>
              <a:rPr lang="en-US" sz="3736">
                <a:solidFill>
                  <a:srgbClr val="000000"/>
                </a:solidFill>
                <a:latin typeface="Montserrat"/>
              </a:rPr>
              <a:t>The system increases </a:t>
            </a:r>
            <a:r>
              <a:rPr lang="en-US" sz="3736">
                <a:solidFill>
                  <a:srgbClr val="000000"/>
                </a:solidFill>
                <a:latin typeface="Montserrat Bold"/>
              </a:rPr>
              <a:t>efficiency</a:t>
            </a:r>
            <a:r>
              <a:rPr lang="en-US" sz="3736">
                <a:solidFill>
                  <a:srgbClr val="000000"/>
                </a:solidFill>
                <a:latin typeface="Montserrat"/>
              </a:rPr>
              <a:t> and streamlines event management, allowing teachers to focus on creating great events.</a:t>
            </a:r>
          </a:p>
          <a:p>
            <a:pPr marL="854054" lvl="2" indent="-284685">
              <a:lnSpc>
                <a:spcPts val="4034"/>
              </a:lnSpc>
              <a:buFont typeface="Arial"/>
              <a:buChar char="⚬"/>
            </a:pPr>
            <a:r>
              <a:rPr lang="en-US" sz="3736">
                <a:solidFill>
                  <a:srgbClr val="000000"/>
                </a:solidFill>
                <a:latin typeface="Montserrat"/>
              </a:rPr>
              <a:t>The Event Management System is a </a:t>
            </a:r>
            <a:r>
              <a:rPr lang="en-US" sz="3736">
                <a:solidFill>
                  <a:srgbClr val="000000"/>
                </a:solidFill>
                <a:latin typeface="Montserrat Bold"/>
              </a:rPr>
              <a:t>valuable tool</a:t>
            </a:r>
            <a:r>
              <a:rPr lang="en-US" sz="3736">
                <a:solidFill>
                  <a:srgbClr val="000000"/>
                </a:solidFill>
                <a:latin typeface="Montserrat"/>
              </a:rPr>
              <a:t> for any college looking to manage their events more efficiently.</a:t>
            </a:r>
          </a:p>
          <a:p>
            <a:pPr marL="854054" lvl="2" indent="-284685">
              <a:lnSpc>
                <a:spcPts val="4034"/>
              </a:lnSpc>
              <a:buFont typeface="Arial"/>
              <a:buChar char="⚬"/>
            </a:pPr>
            <a:r>
              <a:rPr lang="en-US" sz="3736">
                <a:solidFill>
                  <a:srgbClr val="000000"/>
                </a:solidFill>
                <a:latin typeface="Montserrat"/>
              </a:rPr>
              <a:t>With its user-friendly interface and </a:t>
            </a:r>
            <a:r>
              <a:rPr lang="en-US" sz="3736">
                <a:solidFill>
                  <a:srgbClr val="000000"/>
                </a:solidFill>
                <a:latin typeface="Montserrat Bold"/>
              </a:rPr>
              <a:t>robust features</a:t>
            </a:r>
            <a:r>
              <a:rPr lang="en-US" sz="3736">
                <a:solidFill>
                  <a:srgbClr val="000000"/>
                </a:solidFill>
                <a:latin typeface="Montserrat"/>
              </a:rPr>
              <a:t>, it can help colleges streamline their event management process and provide a better experience for both teachers and students.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566414" y="3920239"/>
            <a:ext cx="2509254" cy="244652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14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90980" y="752829"/>
            <a:ext cx="13360350" cy="785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5"/>
              </a:lnSpc>
            </a:pPr>
            <a:r>
              <a:rPr lang="en-US" sz="5939" spc="87">
                <a:solidFill>
                  <a:srgbClr val="C00000"/>
                </a:solidFill>
                <a:latin typeface="Montserrat"/>
              </a:rPr>
              <a:t>Conclusion</a:t>
            </a:r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25850" y="521970"/>
            <a:ext cx="12161520" cy="1776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References</a:t>
            </a:r>
          </a:p>
          <a:p>
            <a:pPr algn="ctr">
              <a:lnSpc>
                <a:spcPts val="7128"/>
              </a:lnSpc>
            </a:pPr>
            <a:endParaRPr lang="en-US" sz="6600" spc="97">
              <a:solidFill>
                <a:srgbClr val="C00000"/>
              </a:solidFill>
              <a:latin typeface="Montserra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58979" y="1551223"/>
            <a:ext cx="13170043" cy="77070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1.	Django documentation. 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https://docs.djangoproject.com/en/3.2/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2.	Django Rest Framework documentation. 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https://www.django-rest-framework.org/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3.	Next.js documentation. 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https://nextjs.org/docs/getting-started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4.	Tailwind CSS documentation.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https://tailwindcss.com/docs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5.	React documentation. 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https://reactjs.org/docs/getting-started.html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6.	MySQL documentation. 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https://dev.mysql.com/doc/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7.	"Event Management System: A Comprehensive Guide" by John Smith, published in Event Planning Journal, vol. 20, no. 2, pp. 30-45, 2020.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8.	"Designing Distributed Systems: Patterns and Paradigms for Scalable, Reliable Services" by Brendan Burns, published by O'Reilly Media, 2018.</a:t>
            </a:r>
          </a:p>
          <a:p>
            <a:pPr>
              <a:lnSpc>
                <a:spcPts val="3313"/>
              </a:lnSpc>
            </a:pPr>
            <a:r>
              <a:rPr lang="en-US" sz="2333">
                <a:solidFill>
                  <a:srgbClr val="000000"/>
                </a:solidFill>
                <a:latin typeface="Montserrat"/>
              </a:rPr>
              <a:t>9.	"Clean Architecture: A Craftsman's Guide to Software Structure and Design" by Robert C. Martin, published by Prentice Hall, 2017.</a:t>
            </a:r>
          </a:p>
          <a:p>
            <a:pPr>
              <a:lnSpc>
                <a:spcPts val="1390"/>
              </a:lnSpc>
            </a:pPr>
            <a:endParaRPr lang="en-US" sz="2333">
              <a:solidFill>
                <a:srgbClr val="000000"/>
              </a:solidFill>
              <a:latin typeface="Montserrat"/>
            </a:endParaRPr>
          </a:p>
        </p:txBody>
      </p:sp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24898" y="3784860"/>
            <a:ext cx="11838204" cy="135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40"/>
              </a:lnSpc>
            </a:pPr>
            <a:r>
              <a:rPr lang="en-US" sz="9943">
                <a:solidFill>
                  <a:srgbClr val="C00000"/>
                </a:solidFill>
                <a:latin typeface="Arimo Light"/>
              </a:rPr>
              <a:t>THANK</a:t>
            </a:r>
            <a:r>
              <a:rPr lang="en-US" sz="9943">
                <a:solidFill>
                  <a:srgbClr val="000000"/>
                </a:solidFill>
                <a:latin typeface="Arimo Light"/>
              </a:rPr>
              <a:t> </a:t>
            </a:r>
            <a:r>
              <a:rPr lang="en-US" sz="9943">
                <a:solidFill>
                  <a:srgbClr val="C00000"/>
                </a:solidFill>
                <a:latin typeface="Arimo Light"/>
              </a:rPr>
              <a:t>YOU!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16</a:t>
            </a: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63240" y="659320"/>
            <a:ext cx="12161520" cy="872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Presentation Outline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063240" y="2445027"/>
            <a:ext cx="12390120" cy="4596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1811" lvl="2" indent="-293937" algn="l">
              <a:lnSpc>
                <a:spcPts val="4510"/>
              </a:lnSpc>
              <a:buFont typeface="Arial"/>
              <a:buChar char="⚬"/>
            </a:pPr>
            <a:r>
              <a:rPr lang="en-US" sz="4176" spc="61">
                <a:solidFill>
                  <a:srgbClr val="000000"/>
                </a:solidFill>
                <a:latin typeface="Montserrat"/>
              </a:rPr>
              <a:t>Introduction</a:t>
            </a:r>
          </a:p>
          <a:p>
            <a:pPr marL="881811" lvl="2" indent="-293937" algn="l">
              <a:lnSpc>
                <a:spcPts val="4510"/>
              </a:lnSpc>
              <a:buFont typeface="Arial"/>
              <a:buChar char="⚬"/>
            </a:pPr>
            <a:r>
              <a:rPr lang="en-US" sz="4176" spc="61">
                <a:solidFill>
                  <a:srgbClr val="000000"/>
                </a:solidFill>
                <a:latin typeface="Montserrat"/>
              </a:rPr>
              <a:t>Objectives</a:t>
            </a:r>
          </a:p>
          <a:p>
            <a:pPr marL="881811" lvl="2" indent="-293937" algn="l">
              <a:lnSpc>
                <a:spcPts val="4510"/>
              </a:lnSpc>
              <a:buFont typeface="Arial"/>
              <a:buChar char="⚬"/>
            </a:pPr>
            <a:r>
              <a:rPr lang="en-US" sz="4176" spc="61">
                <a:solidFill>
                  <a:srgbClr val="000000"/>
                </a:solidFill>
                <a:latin typeface="Montserrat"/>
              </a:rPr>
              <a:t>System Architecture / Ideation Map</a:t>
            </a:r>
          </a:p>
          <a:p>
            <a:pPr marL="881811" lvl="2" indent="-293937" algn="l">
              <a:lnSpc>
                <a:spcPts val="4510"/>
              </a:lnSpc>
              <a:buFont typeface="Arial"/>
              <a:buChar char="⚬"/>
            </a:pPr>
            <a:r>
              <a:rPr lang="en-US" sz="4176" spc="61">
                <a:solidFill>
                  <a:srgbClr val="000000"/>
                </a:solidFill>
                <a:latin typeface="Montserrat"/>
              </a:rPr>
              <a:t>Module Implementation</a:t>
            </a:r>
          </a:p>
          <a:p>
            <a:pPr marL="881811" lvl="2" indent="-293937" algn="l">
              <a:lnSpc>
                <a:spcPts val="4510"/>
              </a:lnSpc>
              <a:buFont typeface="Arial"/>
              <a:buChar char="⚬"/>
            </a:pPr>
            <a:r>
              <a:rPr lang="en-US" sz="4176" spc="61">
                <a:solidFill>
                  <a:srgbClr val="000000"/>
                </a:solidFill>
                <a:latin typeface="Montserrat"/>
              </a:rPr>
              <a:t>Application Snapshots</a:t>
            </a:r>
          </a:p>
          <a:p>
            <a:pPr marL="881811" lvl="2" indent="-293937" algn="l">
              <a:lnSpc>
                <a:spcPts val="4510"/>
              </a:lnSpc>
              <a:buFont typeface="Arial"/>
              <a:buChar char="⚬"/>
            </a:pPr>
            <a:r>
              <a:rPr lang="en-US" sz="4176" spc="61">
                <a:solidFill>
                  <a:srgbClr val="000000"/>
                </a:solidFill>
                <a:latin typeface="Montserrat"/>
              </a:rPr>
              <a:t>Results and Discussions</a:t>
            </a:r>
          </a:p>
          <a:p>
            <a:pPr marL="881811" lvl="2" indent="-293937" algn="l">
              <a:lnSpc>
                <a:spcPts val="4510"/>
              </a:lnSpc>
              <a:buFont typeface="Arial"/>
              <a:buChar char="⚬"/>
            </a:pPr>
            <a:r>
              <a:rPr lang="en-US" sz="4176" spc="61">
                <a:solidFill>
                  <a:srgbClr val="000000"/>
                </a:solidFill>
                <a:latin typeface="Montserrat"/>
              </a:rPr>
              <a:t>Conclusion &amp; Future work</a:t>
            </a:r>
          </a:p>
          <a:p>
            <a:pPr marL="881811" lvl="2" indent="-293937" algn="l">
              <a:lnSpc>
                <a:spcPts val="4510"/>
              </a:lnSpc>
              <a:buFont typeface="Arial"/>
              <a:buChar char="⚬"/>
            </a:pPr>
            <a:r>
              <a:rPr lang="en-US" sz="4176" spc="61">
                <a:solidFill>
                  <a:srgbClr val="000000"/>
                </a:solidFill>
                <a:latin typeface="Montserrat"/>
              </a:rPr>
              <a:t>References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97280" y="9555956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07340" y="9599295"/>
            <a:ext cx="39319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2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43435"/>
            <a:ext cx="11109960" cy="7457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5191" lvl="1" indent="-442595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000000"/>
                </a:solidFill>
                <a:latin typeface="Montserrat"/>
              </a:rPr>
              <a:t>The Event Management System is a </a:t>
            </a:r>
            <a:r>
              <a:rPr lang="en-US" sz="4100">
                <a:solidFill>
                  <a:srgbClr val="000000"/>
                </a:solidFill>
                <a:latin typeface="Montserrat Bold"/>
              </a:rPr>
              <a:t>web-based application</a:t>
            </a:r>
            <a:r>
              <a:rPr lang="en-US" sz="4100">
                <a:solidFill>
                  <a:srgbClr val="000000"/>
                </a:solidFill>
                <a:latin typeface="Montserrat"/>
              </a:rPr>
              <a:t> that </a:t>
            </a:r>
            <a:r>
              <a:rPr lang="en-US" sz="4100">
                <a:solidFill>
                  <a:srgbClr val="000000"/>
                </a:solidFill>
                <a:latin typeface="Montserrat Bold"/>
              </a:rPr>
              <a:t>simplifies</a:t>
            </a:r>
            <a:r>
              <a:rPr lang="en-US" sz="4100">
                <a:solidFill>
                  <a:srgbClr val="000000"/>
                </a:solidFill>
                <a:latin typeface="Montserrat"/>
              </a:rPr>
              <a:t> the process of </a:t>
            </a:r>
            <a:r>
              <a:rPr lang="en-US" sz="4100">
                <a:solidFill>
                  <a:srgbClr val="000000"/>
                </a:solidFill>
                <a:latin typeface="Montserrat Bold"/>
              </a:rPr>
              <a:t>managing events</a:t>
            </a:r>
            <a:r>
              <a:rPr lang="en-US" sz="4100">
                <a:solidFill>
                  <a:srgbClr val="000000"/>
                </a:solidFill>
                <a:latin typeface="Montserrat"/>
              </a:rPr>
              <a:t> within a college campus.</a:t>
            </a:r>
          </a:p>
          <a:p>
            <a:pPr marL="885191" lvl="1" indent="-442595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000000"/>
                </a:solidFill>
                <a:latin typeface="Montserrat"/>
              </a:rPr>
              <a:t>It can be used to </a:t>
            </a:r>
            <a:r>
              <a:rPr lang="en-US" sz="4100">
                <a:solidFill>
                  <a:srgbClr val="000000"/>
                </a:solidFill>
                <a:latin typeface="Montserrat Bold"/>
              </a:rPr>
              <a:t>advertise</a:t>
            </a:r>
            <a:r>
              <a:rPr lang="en-US" sz="4100">
                <a:solidFill>
                  <a:srgbClr val="000000"/>
                </a:solidFill>
                <a:latin typeface="Montserrat"/>
              </a:rPr>
              <a:t> events to the </a:t>
            </a:r>
            <a:r>
              <a:rPr lang="en-US" sz="4100">
                <a:solidFill>
                  <a:srgbClr val="000000"/>
                </a:solidFill>
                <a:latin typeface="Montserrat Bold"/>
              </a:rPr>
              <a:t>whole college</a:t>
            </a:r>
            <a:r>
              <a:rPr lang="en-US" sz="4100">
                <a:solidFill>
                  <a:srgbClr val="000000"/>
                </a:solidFill>
                <a:latin typeface="Montserrat"/>
              </a:rPr>
              <a:t> or a </a:t>
            </a:r>
            <a:r>
              <a:rPr lang="en-US" sz="4100">
                <a:solidFill>
                  <a:srgbClr val="000000"/>
                </a:solidFill>
                <a:latin typeface="Montserrat Bold"/>
              </a:rPr>
              <a:t>specific branch easily.</a:t>
            </a:r>
          </a:p>
          <a:p>
            <a:pPr marL="885191" lvl="1" indent="-442595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000000"/>
                </a:solidFill>
                <a:latin typeface="Montserrat"/>
              </a:rPr>
              <a:t>It provides a </a:t>
            </a:r>
            <a:r>
              <a:rPr lang="en-US" sz="4100">
                <a:solidFill>
                  <a:srgbClr val="000000"/>
                </a:solidFill>
                <a:latin typeface="Montserrat Bold"/>
              </a:rPr>
              <a:t>user-friendly interface</a:t>
            </a:r>
            <a:r>
              <a:rPr lang="en-US" sz="4100">
                <a:solidFill>
                  <a:srgbClr val="000000"/>
                </a:solidFill>
                <a:latin typeface="Montserrat"/>
              </a:rPr>
              <a:t> for teacher to </a:t>
            </a:r>
            <a:r>
              <a:rPr lang="en-US" sz="4100">
                <a:solidFill>
                  <a:srgbClr val="000000"/>
                </a:solidFill>
                <a:latin typeface="Montserrat Bold"/>
              </a:rPr>
              <a:t>create and post events</a:t>
            </a:r>
            <a:r>
              <a:rPr lang="en-US" sz="4100">
                <a:solidFill>
                  <a:srgbClr val="000000"/>
                </a:solidFill>
                <a:latin typeface="Montserrat"/>
              </a:rPr>
              <a:t> and for students to </a:t>
            </a:r>
            <a:r>
              <a:rPr lang="en-US" sz="4100">
                <a:solidFill>
                  <a:srgbClr val="000000"/>
                </a:solidFill>
                <a:latin typeface="Montserrat Bold"/>
              </a:rPr>
              <a:t>apply</a:t>
            </a:r>
            <a:r>
              <a:rPr lang="en-US" sz="4100">
                <a:solidFill>
                  <a:srgbClr val="000000"/>
                </a:solidFill>
                <a:latin typeface="Montserrat"/>
              </a:rPr>
              <a:t> to events.</a:t>
            </a:r>
          </a:p>
          <a:p>
            <a:pPr>
              <a:lnSpc>
                <a:spcPts val="1679"/>
              </a:lnSpc>
            </a:pPr>
            <a:endParaRPr lang="en-US" sz="4100">
              <a:solidFill>
                <a:srgbClr val="000000"/>
              </a:solidFill>
              <a:latin typeface="Montserrat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478329" y="2926975"/>
            <a:ext cx="4460931" cy="443305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825850" y="521970"/>
            <a:ext cx="12161520" cy="872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07340" y="9599295"/>
            <a:ext cx="393192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0">
                <a:solidFill>
                  <a:srgbClr val="898989"/>
                </a:solidFill>
                <a:latin typeface="Open Sans"/>
              </a:rPr>
              <a:t>3</a:t>
            </a:r>
          </a:p>
          <a:p>
            <a:pPr algn="r">
              <a:lnSpc>
                <a:spcPts val="2160"/>
              </a:lnSpc>
            </a:pPr>
            <a:endParaRPr lang="en-US" sz="1800" spc="-70">
              <a:solidFill>
                <a:srgbClr val="898989"/>
              </a:solidFill>
              <a:latin typeface="Open Sans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787869"/>
            <a:ext cx="12125786" cy="6758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37261" lvl="2" indent="-312420" algn="l">
              <a:lnSpc>
                <a:spcPts val="4428"/>
              </a:lnSpc>
              <a:buFont typeface="Arial"/>
              <a:buChar char="⚬"/>
            </a:pPr>
            <a:r>
              <a:rPr lang="en-US" sz="4100" spc="57">
                <a:solidFill>
                  <a:srgbClr val="000000"/>
                </a:solidFill>
                <a:latin typeface="Montserrat"/>
              </a:rPr>
              <a:t>With the rise of online platforms and the increasing demand for seamless event </a:t>
            </a:r>
            <a:r>
              <a:rPr lang="en-US" sz="4100" spc="57">
                <a:solidFill>
                  <a:srgbClr val="000000"/>
                </a:solidFill>
                <a:latin typeface="Montserrat Bold"/>
              </a:rPr>
              <a:t>planning and execution</a:t>
            </a:r>
            <a:r>
              <a:rPr lang="en-US" sz="4100" spc="57">
                <a:solidFill>
                  <a:srgbClr val="000000"/>
                </a:solidFill>
                <a:latin typeface="Montserrat"/>
              </a:rPr>
              <a:t>, colleges are increasingly turning to event management systems to </a:t>
            </a:r>
            <a:r>
              <a:rPr lang="en-US" sz="4100" spc="57">
                <a:solidFill>
                  <a:srgbClr val="000000"/>
                </a:solidFill>
                <a:latin typeface="Montserrat Bold"/>
              </a:rPr>
              <a:t>simplify the process</a:t>
            </a:r>
            <a:r>
              <a:rPr lang="en-US" sz="4100" spc="57">
                <a:solidFill>
                  <a:srgbClr val="000000"/>
                </a:solidFill>
                <a:latin typeface="Montserrat"/>
              </a:rPr>
              <a:t>.                                </a:t>
            </a:r>
          </a:p>
          <a:p>
            <a:pPr marL="948004" lvl="2" indent="-316001" algn="l">
              <a:lnSpc>
                <a:spcPts val="4478"/>
              </a:lnSpc>
              <a:buFont typeface="Arial"/>
              <a:buChar char="⚬"/>
            </a:pPr>
            <a:r>
              <a:rPr lang="en-US" sz="4146">
                <a:solidFill>
                  <a:srgbClr val="000000"/>
                </a:solidFill>
                <a:latin typeface="Montserrat"/>
              </a:rPr>
              <a:t>However, the use of event management systems in </a:t>
            </a:r>
            <a:r>
              <a:rPr lang="en-US" sz="4146">
                <a:solidFill>
                  <a:srgbClr val="000000"/>
                </a:solidFill>
                <a:latin typeface="Montserrat Bold"/>
              </a:rPr>
              <a:t>college environments</a:t>
            </a:r>
            <a:r>
              <a:rPr lang="en-US" sz="4146">
                <a:solidFill>
                  <a:srgbClr val="000000"/>
                </a:solidFill>
                <a:latin typeface="Montserrat"/>
              </a:rPr>
              <a:t> raises questions about their </a:t>
            </a:r>
          </a:p>
          <a:p>
            <a:pPr marL="2686010" lvl="3" indent="-671503" algn="l">
              <a:lnSpc>
                <a:spcPts val="4478"/>
              </a:lnSpc>
              <a:buFont typeface="Arial"/>
              <a:buChar char="￭"/>
            </a:pPr>
            <a:r>
              <a:rPr lang="en-US" sz="4146">
                <a:solidFill>
                  <a:srgbClr val="000000"/>
                </a:solidFill>
                <a:latin typeface="Montserrat"/>
              </a:rPr>
              <a:t>Effectiveness, </a:t>
            </a:r>
          </a:p>
          <a:p>
            <a:pPr marL="2686010" lvl="3" indent="-671503" algn="l">
              <a:lnSpc>
                <a:spcPts val="4478"/>
              </a:lnSpc>
              <a:buFont typeface="Arial"/>
              <a:buChar char="￭"/>
            </a:pPr>
            <a:r>
              <a:rPr lang="en-US" sz="4146">
                <a:solidFill>
                  <a:srgbClr val="000000"/>
                </a:solidFill>
                <a:latin typeface="Montserrat"/>
              </a:rPr>
              <a:t>Security and </a:t>
            </a:r>
          </a:p>
          <a:p>
            <a:pPr marL="2686012" lvl="3" indent="-671503" algn="l">
              <a:lnSpc>
                <a:spcPts val="4479"/>
              </a:lnSpc>
              <a:buFont typeface="Arial"/>
              <a:buChar char="￭"/>
            </a:pPr>
            <a:r>
              <a:rPr lang="en-US" sz="4147">
                <a:solidFill>
                  <a:srgbClr val="000000"/>
                </a:solidFill>
                <a:latin typeface="Montserrat"/>
              </a:rPr>
              <a:t>User-friendliness.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154486" y="3306444"/>
            <a:ext cx="3605222" cy="36741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4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25850" y="521970"/>
            <a:ext cx="12161520" cy="872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Existing System</a:t>
            </a: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668325"/>
            <a:ext cx="12239070" cy="6393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70"/>
              </a:lnSpc>
            </a:pPr>
            <a:r>
              <a:rPr lang="en-US" sz="3953" spc="55">
                <a:solidFill>
                  <a:srgbClr val="000000"/>
                </a:solidFill>
                <a:latin typeface="Montserrat Bold"/>
              </a:rPr>
              <a:t>The primary goals of this project were to create a web application with the following features: </a:t>
            </a:r>
          </a:p>
          <a:p>
            <a:pPr marL="891542" lvl="2" indent="-297181" algn="l">
              <a:lnSpc>
                <a:spcPts val="4212"/>
              </a:lnSpc>
              <a:buFont typeface="Arial"/>
              <a:buChar char="⚬"/>
            </a:pPr>
            <a:r>
              <a:rPr lang="en-US" sz="3900">
                <a:solidFill>
                  <a:srgbClr val="000000"/>
                </a:solidFill>
                <a:latin typeface="Montserrat"/>
              </a:rPr>
              <a:t>Simplify the Process of </a:t>
            </a:r>
            <a:r>
              <a:rPr lang="en-US" sz="3900">
                <a:solidFill>
                  <a:srgbClr val="000000"/>
                </a:solidFill>
                <a:latin typeface="Montserrat Bold"/>
              </a:rPr>
              <a:t>Managing Events</a:t>
            </a:r>
          </a:p>
          <a:p>
            <a:pPr marL="2526035" lvl="3" indent="-631509" algn="l">
              <a:lnSpc>
                <a:spcPts val="4212"/>
              </a:lnSpc>
              <a:buFont typeface="Arial"/>
              <a:buChar char="￭"/>
            </a:pPr>
            <a:r>
              <a:rPr lang="en-US" sz="3900">
                <a:solidFill>
                  <a:srgbClr val="000000"/>
                </a:solidFill>
                <a:latin typeface="Montserrat"/>
              </a:rPr>
              <a:t>Event Organization</a:t>
            </a:r>
          </a:p>
          <a:p>
            <a:pPr marL="2526035" lvl="3" indent="-631509" algn="l">
              <a:lnSpc>
                <a:spcPts val="4212"/>
              </a:lnSpc>
              <a:buFont typeface="Arial"/>
              <a:buChar char="￭"/>
            </a:pPr>
            <a:r>
              <a:rPr lang="en-US" sz="3900">
                <a:solidFill>
                  <a:srgbClr val="000000"/>
                </a:solidFill>
                <a:latin typeface="Montserrat"/>
              </a:rPr>
              <a:t>Event Updation</a:t>
            </a:r>
          </a:p>
          <a:p>
            <a:pPr marL="891542" lvl="2" indent="-297181" algn="l">
              <a:lnSpc>
                <a:spcPts val="4212"/>
              </a:lnSpc>
              <a:buFont typeface="Arial"/>
              <a:buChar char="⚬"/>
            </a:pPr>
            <a:r>
              <a:rPr lang="en-US" sz="3900">
                <a:solidFill>
                  <a:srgbClr val="000000"/>
                </a:solidFill>
                <a:latin typeface="Montserrat"/>
              </a:rPr>
              <a:t>Ensuring </a:t>
            </a:r>
            <a:r>
              <a:rPr lang="en-US" sz="3900">
                <a:solidFill>
                  <a:srgbClr val="000000"/>
                </a:solidFill>
                <a:latin typeface="Montserrat Bold"/>
              </a:rPr>
              <a:t>Proper Approval of Events</a:t>
            </a:r>
            <a:r>
              <a:rPr lang="en-US" sz="3900">
                <a:solidFill>
                  <a:srgbClr val="000000"/>
                </a:solidFill>
                <a:latin typeface="Montserrat"/>
              </a:rPr>
              <a:t> through the College Admins Hierarchy.</a:t>
            </a:r>
          </a:p>
          <a:p>
            <a:pPr marL="858030" lvl="2" indent="-286010" algn="l">
              <a:lnSpc>
                <a:spcPts val="4053"/>
              </a:lnSpc>
              <a:buFont typeface="Arial"/>
              <a:buChar char="⚬"/>
            </a:pPr>
            <a:r>
              <a:rPr lang="en-US" sz="3753" spc="52">
                <a:solidFill>
                  <a:srgbClr val="000000"/>
                </a:solidFill>
                <a:latin typeface="Montserrat Bold"/>
              </a:rPr>
              <a:t>Smart Authentication</a:t>
            </a:r>
            <a:r>
              <a:rPr lang="en-US" sz="3753" spc="52">
                <a:solidFill>
                  <a:srgbClr val="000000"/>
                </a:solidFill>
                <a:latin typeface="Montserrat"/>
              </a:rPr>
              <a:t> and </a:t>
            </a:r>
            <a:r>
              <a:rPr lang="en-US" sz="3753" spc="52">
                <a:solidFill>
                  <a:srgbClr val="000000"/>
                </a:solidFill>
                <a:latin typeface="Montserrat Bold"/>
              </a:rPr>
              <a:t>User Management</a:t>
            </a:r>
          </a:p>
          <a:p>
            <a:pPr marL="891542" lvl="2" indent="-297181" algn="l">
              <a:lnSpc>
                <a:spcPts val="4212"/>
              </a:lnSpc>
              <a:buFont typeface="Arial"/>
              <a:buChar char="⚬"/>
            </a:pPr>
            <a:r>
              <a:rPr lang="en-US" sz="3900">
                <a:solidFill>
                  <a:srgbClr val="000000"/>
                </a:solidFill>
                <a:latin typeface="Montserrat"/>
              </a:rPr>
              <a:t>Event</a:t>
            </a:r>
            <a:r>
              <a:rPr lang="en-US" sz="3900">
                <a:solidFill>
                  <a:srgbClr val="000000"/>
                </a:solidFill>
                <a:latin typeface="Montserrat Bold"/>
              </a:rPr>
              <a:t> Applications</a:t>
            </a:r>
            <a:r>
              <a:rPr lang="en-US" sz="3900">
                <a:solidFill>
                  <a:srgbClr val="000000"/>
                </a:solidFill>
                <a:latin typeface="Montserrat"/>
              </a:rPr>
              <a:t> Management.</a:t>
            </a:r>
          </a:p>
          <a:p>
            <a:pPr marL="891542" lvl="2" indent="-297181" algn="l">
              <a:lnSpc>
                <a:spcPts val="4212"/>
              </a:lnSpc>
              <a:buFont typeface="Arial"/>
              <a:buChar char="⚬"/>
            </a:pPr>
            <a:r>
              <a:rPr lang="en-US" sz="3900">
                <a:solidFill>
                  <a:srgbClr val="000000"/>
                </a:solidFill>
                <a:latin typeface="Montserrat"/>
              </a:rPr>
              <a:t>Easy </a:t>
            </a:r>
            <a:r>
              <a:rPr lang="en-US" sz="3900">
                <a:solidFill>
                  <a:srgbClr val="000000"/>
                </a:solidFill>
                <a:latin typeface="Montserrat Bold"/>
              </a:rPr>
              <a:t>event search</a:t>
            </a:r>
            <a:r>
              <a:rPr lang="en-US" sz="3900">
                <a:solidFill>
                  <a:srgbClr val="000000"/>
                </a:solidFill>
                <a:latin typeface="Montserrat"/>
              </a:rPr>
              <a:t> and </a:t>
            </a:r>
            <a:r>
              <a:rPr lang="en-US" sz="3900">
                <a:solidFill>
                  <a:srgbClr val="000000"/>
                </a:solidFill>
                <a:latin typeface="Montserrat Bold"/>
              </a:rPr>
              <a:t>display</a:t>
            </a:r>
            <a:r>
              <a:rPr lang="en-US" sz="3900">
                <a:solidFill>
                  <a:srgbClr val="000000"/>
                </a:solidFill>
                <a:latin typeface="Montserrat"/>
              </a:rPr>
              <a:t>.</a:t>
            </a:r>
          </a:p>
          <a:p>
            <a:pPr marL="891542" lvl="2" indent="-297181" algn="l">
              <a:lnSpc>
                <a:spcPts val="4212"/>
              </a:lnSpc>
              <a:buFont typeface="Arial"/>
              <a:buChar char="⚬"/>
            </a:pPr>
            <a:r>
              <a:rPr lang="en-US" sz="3900">
                <a:solidFill>
                  <a:srgbClr val="000000"/>
                </a:solidFill>
                <a:latin typeface="Montserrat"/>
              </a:rPr>
              <a:t>Display complete </a:t>
            </a:r>
            <a:r>
              <a:rPr lang="en-US" sz="3900">
                <a:solidFill>
                  <a:srgbClr val="000000"/>
                </a:solidFill>
                <a:latin typeface="Montserrat Bold"/>
              </a:rPr>
              <a:t>details </a:t>
            </a:r>
            <a:r>
              <a:rPr lang="en-US" sz="3900">
                <a:solidFill>
                  <a:srgbClr val="000000"/>
                </a:solidFill>
                <a:latin typeface="Montserrat"/>
              </a:rPr>
              <a:t>of each event.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267770" y="3360261"/>
            <a:ext cx="4437299" cy="356647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5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25850" y="521970"/>
            <a:ext cx="12161520" cy="1843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Proposed System (Objectives)</a:t>
            </a: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280660" y="1575726"/>
            <a:ext cx="7595755" cy="655053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48740" y="630806"/>
            <a:ext cx="15590520" cy="758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6000" spc="-239">
                <a:solidFill>
                  <a:srgbClr val="C00000"/>
                </a:solidFill>
                <a:latin typeface="Montserrat"/>
              </a:rPr>
              <a:t>System Architecture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07340" y="9599295"/>
            <a:ext cx="393192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0">
                <a:solidFill>
                  <a:srgbClr val="898989"/>
                </a:solidFill>
                <a:latin typeface="Open Sans"/>
              </a:rPr>
              <a:t>6</a:t>
            </a:r>
          </a:p>
          <a:p>
            <a:pPr algn="r">
              <a:lnSpc>
                <a:spcPts val="2160"/>
              </a:lnSpc>
            </a:pPr>
            <a:endParaRPr lang="en-US" sz="1800" spc="-70">
              <a:solidFill>
                <a:srgbClr val="898989"/>
              </a:solidFill>
              <a:latin typeface="Open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638800" y="8217739"/>
            <a:ext cx="6576793" cy="969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0000"/>
                </a:solidFill>
                <a:latin typeface="Canva Sans"/>
              </a:rPr>
              <a:t>Use Case Diagram</a:t>
            </a: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48740" y="1790700"/>
            <a:ext cx="12236883" cy="7540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6"/>
              </a:lnSpc>
            </a:pPr>
            <a:r>
              <a:rPr lang="en-US" sz="4552" spc="63" dirty="0">
                <a:solidFill>
                  <a:srgbClr val="000000"/>
                </a:solidFill>
                <a:latin typeface="Montserrat Bold"/>
              </a:rPr>
              <a:t>Front-End (Client-Side):</a:t>
            </a:r>
          </a:p>
          <a:p>
            <a:pPr marL="1040588" lvl="2" indent="-346863" algn="l">
              <a:lnSpc>
                <a:spcPts val="4916"/>
              </a:lnSpc>
              <a:buFont typeface="Arial"/>
              <a:buChar char="⚬"/>
            </a:pPr>
            <a:r>
              <a:rPr lang="en-US" sz="4552" spc="63" dirty="0" err="1">
                <a:solidFill>
                  <a:srgbClr val="000000"/>
                </a:solidFill>
                <a:latin typeface="Montserrat"/>
              </a:rPr>
              <a:t>NextJS</a:t>
            </a:r>
            <a:endParaRPr lang="en-US" sz="4552" spc="63" dirty="0">
              <a:solidFill>
                <a:srgbClr val="000000"/>
              </a:solidFill>
              <a:latin typeface="Montserrat"/>
            </a:endParaRPr>
          </a:p>
          <a:p>
            <a:pPr marL="1040588" lvl="2" indent="-346863" algn="l">
              <a:lnSpc>
                <a:spcPts val="4916"/>
              </a:lnSpc>
              <a:buFont typeface="Arial"/>
              <a:buChar char="⚬"/>
            </a:pPr>
            <a:r>
              <a:rPr lang="en-US" sz="4552" spc="63" dirty="0">
                <a:solidFill>
                  <a:srgbClr val="000000"/>
                </a:solidFill>
                <a:latin typeface="Montserrat"/>
              </a:rPr>
              <a:t>ReactJS</a:t>
            </a:r>
          </a:p>
          <a:p>
            <a:pPr marL="1040588" lvl="2" indent="-346863" algn="l">
              <a:lnSpc>
                <a:spcPts val="4916"/>
              </a:lnSpc>
              <a:buFont typeface="Arial"/>
              <a:buChar char="⚬"/>
            </a:pPr>
            <a:r>
              <a:rPr lang="en-US" sz="4552" spc="63" dirty="0">
                <a:solidFill>
                  <a:srgbClr val="000000"/>
                </a:solidFill>
                <a:latin typeface="Montserrat"/>
              </a:rPr>
              <a:t>TypeScript</a:t>
            </a:r>
          </a:p>
          <a:p>
            <a:pPr marL="1040588" lvl="2" indent="-346863" algn="l">
              <a:lnSpc>
                <a:spcPts val="4916"/>
              </a:lnSpc>
              <a:buFont typeface="Arial"/>
              <a:buChar char="⚬"/>
            </a:pPr>
            <a:r>
              <a:rPr lang="en-US" sz="4552" spc="63" dirty="0">
                <a:solidFill>
                  <a:srgbClr val="000000"/>
                </a:solidFill>
                <a:latin typeface="Montserrat"/>
              </a:rPr>
              <a:t>ES Lint</a:t>
            </a:r>
          </a:p>
          <a:p>
            <a:pPr marL="1040587" lvl="2" indent="-346862" algn="l">
              <a:lnSpc>
                <a:spcPts val="4911"/>
              </a:lnSpc>
              <a:buFont typeface="Arial"/>
              <a:buChar char="⚬"/>
            </a:pPr>
            <a:r>
              <a:rPr lang="en-US" sz="4551" spc="59" dirty="0">
                <a:solidFill>
                  <a:srgbClr val="000000"/>
                </a:solidFill>
                <a:latin typeface="Montserrat"/>
              </a:rPr>
              <a:t>JavaScript ES6</a:t>
            </a:r>
          </a:p>
          <a:p>
            <a:pPr marL="1040587" lvl="2" indent="-346862" algn="l">
              <a:lnSpc>
                <a:spcPts val="4911"/>
              </a:lnSpc>
              <a:buFont typeface="Arial"/>
              <a:buChar char="⚬"/>
            </a:pPr>
            <a:r>
              <a:rPr lang="en-US" sz="4551" spc="59" dirty="0">
                <a:solidFill>
                  <a:srgbClr val="000000"/>
                </a:solidFill>
                <a:latin typeface="Montserrat"/>
              </a:rPr>
              <a:t>Material UI</a:t>
            </a:r>
          </a:p>
          <a:p>
            <a:pPr marL="1040587" lvl="2" indent="-346862" algn="l">
              <a:lnSpc>
                <a:spcPts val="4911"/>
              </a:lnSpc>
              <a:buFont typeface="Arial"/>
              <a:buChar char="⚬"/>
            </a:pPr>
            <a:r>
              <a:rPr lang="en-US" sz="4551" spc="59" dirty="0">
                <a:solidFill>
                  <a:srgbClr val="000000"/>
                </a:solidFill>
                <a:latin typeface="Montserrat"/>
              </a:rPr>
              <a:t>HTML5</a:t>
            </a:r>
          </a:p>
          <a:p>
            <a:pPr marL="1040587" lvl="2" indent="-346862" algn="l">
              <a:lnSpc>
                <a:spcPts val="4911"/>
              </a:lnSpc>
              <a:buFont typeface="Arial"/>
              <a:buChar char="⚬"/>
            </a:pPr>
            <a:r>
              <a:rPr lang="en-US" sz="4551" spc="59" dirty="0">
                <a:solidFill>
                  <a:srgbClr val="000000"/>
                </a:solidFill>
                <a:latin typeface="Montserrat"/>
              </a:rPr>
              <a:t>CSS3</a:t>
            </a:r>
          </a:p>
          <a:p>
            <a:pPr marL="1040587" lvl="2" indent="-346862" algn="l">
              <a:lnSpc>
                <a:spcPts val="4911"/>
              </a:lnSpc>
              <a:buFont typeface="Arial"/>
              <a:buChar char="⚬"/>
            </a:pPr>
            <a:r>
              <a:rPr lang="en-US" sz="4551" spc="59" dirty="0">
                <a:solidFill>
                  <a:srgbClr val="000000"/>
                </a:solidFill>
                <a:latin typeface="Montserrat"/>
              </a:rPr>
              <a:t>Tailwind CSS</a:t>
            </a:r>
          </a:p>
          <a:p>
            <a:pPr marL="1040587" lvl="2" indent="-346862" algn="l">
              <a:lnSpc>
                <a:spcPts val="4916"/>
              </a:lnSpc>
              <a:buFont typeface="Arial"/>
              <a:buChar char="⚬"/>
            </a:pPr>
            <a:r>
              <a:rPr lang="en-US" sz="4552" spc="63" dirty="0" err="1">
                <a:solidFill>
                  <a:srgbClr val="000000"/>
                </a:solidFill>
                <a:latin typeface="Montserrat"/>
              </a:rPr>
              <a:t>Axios</a:t>
            </a:r>
            <a:r>
              <a:rPr lang="en-US" sz="4552" spc="63" dirty="0">
                <a:solidFill>
                  <a:srgbClr val="000000"/>
                </a:solidFill>
                <a:latin typeface="Montserrat"/>
              </a:rPr>
              <a:t>, </a:t>
            </a:r>
            <a:r>
              <a:rPr lang="en-US" sz="4552" spc="63" dirty="0" err="1">
                <a:solidFill>
                  <a:srgbClr val="000000"/>
                </a:solidFill>
                <a:latin typeface="Montserrat"/>
              </a:rPr>
              <a:t>formik</a:t>
            </a:r>
            <a:r>
              <a:rPr lang="en-US" sz="4552" spc="63" dirty="0">
                <a:solidFill>
                  <a:srgbClr val="000000"/>
                </a:solidFill>
                <a:latin typeface="Montserrat"/>
              </a:rPr>
              <a:t>, yup, </a:t>
            </a:r>
            <a:r>
              <a:rPr lang="en-US" sz="4552" spc="63" dirty="0" err="1">
                <a:solidFill>
                  <a:srgbClr val="000000"/>
                </a:solidFill>
                <a:latin typeface="Montserrat"/>
              </a:rPr>
              <a:t>dayjs</a:t>
            </a:r>
            <a:r>
              <a:rPr lang="en-US" sz="4552" spc="63" dirty="0">
                <a:solidFill>
                  <a:srgbClr val="000000"/>
                </a:solidFill>
                <a:latin typeface="Montserrat"/>
              </a:rPr>
              <a:t>, prettier &amp; other </a:t>
            </a:r>
            <a:r>
              <a:rPr lang="en-US" sz="4552" spc="63" dirty="0" err="1">
                <a:solidFill>
                  <a:srgbClr val="000000"/>
                </a:solidFill>
                <a:latin typeface="Montserrat"/>
              </a:rPr>
              <a:t>npm</a:t>
            </a:r>
            <a:r>
              <a:rPr lang="en-US" sz="4552" spc="63" dirty="0">
                <a:solidFill>
                  <a:srgbClr val="000000"/>
                </a:solidFill>
                <a:latin typeface="Montserrat"/>
              </a:rPr>
              <a:t> libraries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351957" y="3048780"/>
            <a:ext cx="3242687" cy="483983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48740" y="726758"/>
            <a:ext cx="15910560" cy="938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Project Implementation (Tech Stack)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07340" y="9599295"/>
            <a:ext cx="393192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0">
                <a:solidFill>
                  <a:srgbClr val="898989"/>
                </a:solidFill>
                <a:latin typeface="Open Sans"/>
              </a:rPr>
              <a:t>7</a:t>
            </a:r>
          </a:p>
          <a:p>
            <a:pPr algn="r">
              <a:lnSpc>
                <a:spcPts val="2160"/>
              </a:lnSpc>
            </a:pPr>
            <a:endParaRPr lang="en-US" sz="1800" spc="-70">
              <a:solidFill>
                <a:srgbClr val="898989"/>
              </a:solidFill>
              <a:latin typeface="Open Sans"/>
            </a:endParaRP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669235"/>
            <a:ext cx="10601857" cy="6589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9"/>
              </a:lnSpc>
            </a:pPr>
            <a:r>
              <a:rPr lang="en-US" sz="4852" spc="67">
                <a:solidFill>
                  <a:srgbClr val="000000"/>
                </a:solidFill>
                <a:latin typeface="Montserrat Bold"/>
              </a:rPr>
              <a:t>Back-End (Server-Side):</a:t>
            </a:r>
          </a:p>
          <a:p>
            <a:pPr marL="1109168" lvl="2" indent="-369723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Django</a:t>
            </a:r>
          </a:p>
          <a:p>
            <a:pPr marL="1109168" lvl="2" indent="-369723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Django REST Framework</a:t>
            </a:r>
          </a:p>
          <a:p>
            <a:pPr marL="1109167" lvl="2" indent="-369722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MySQL</a:t>
            </a:r>
          </a:p>
          <a:p>
            <a:pPr algn="l">
              <a:lnSpc>
                <a:spcPts val="5235"/>
              </a:lnSpc>
            </a:pPr>
            <a:endParaRPr lang="en-US" sz="4852" spc="67">
              <a:solidFill>
                <a:srgbClr val="000000"/>
              </a:solidFill>
              <a:latin typeface="Montserrat"/>
            </a:endParaRPr>
          </a:p>
          <a:p>
            <a:pPr algn="l">
              <a:lnSpc>
                <a:spcPts val="5239"/>
              </a:lnSpc>
            </a:pPr>
            <a:r>
              <a:rPr lang="en-US" sz="4852" spc="67">
                <a:solidFill>
                  <a:srgbClr val="000000"/>
                </a:solidFill>
                <a:latin typeface="Montserrat Bold"/>
              </a:rPr>
              <a:t>Deployment</a:t>
            </a:r>
          </a:p>
          <a:p>
            <a:pPr marL="1109167" lvl="2" indent="-369722" algn="l">
              <a:lnSpc>
                <a:spcPts val="5235"/>
              </a:lnSpc>
              <a:buFont typeface="Arial"/>
              <a:buChar char="⚬"/>
            </a:pPr>
            <a:r>
              <a:rPr lang="en-US" sz="4851" spc="63">
                <a:solidFill>
                  <a:srgbClr val="000000"/>
                </a:solidFill>
                <a:latin typeface="Montserrat"/>
              </a:rPr>
              <a:t>Sathyabama Cloud</a:t>
            </a:r>
          </a:p>
          <a:p>
            <a:pPr marL="1109167" lvl="2" indent="-369722" algn="l">
              <a:lnSpc>
                <a:spcPts val="5235"/>
              </a:lnSpc>
              <a:buFont typeface="Arial"/>
              <a:buChar char="⚬"/>
            </a:pPr>
            <a:r>
              <a:rPr lang="en-US" sz="4851" spc="63">
                <a:solidFill>
                  <a:srgbClr val="000000"/>
                </a:solidFill>
                <a:latin typeface="Montserrat"/>
              </a:rPr>
              <a:t>GCP (Google Cloud Platform)</a:t>
            </a:r>
          </a:p>
          <a:p>
            <a:pPr marL="1109168" lvl="2" indent="-369723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Vercel (NextJS Server)</a:t>
            </a:r>
          </a:p>
          <a:p>
            <a:pPr marL="1109168" lvl="2" indent="-369723" algn="l">
              <a:lnSpc>
                <a:spcPts val="5239"/>
              </a:lnSpc>
            </a:pPr>
            <a:endParaRPr lang="en-US" sz="4852" spc="67">
              <a:solidFill>
                <a:srgbClr val="000000"/>
              </a:solidFill>
              <a:latin typeface="Montserrat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006947" y="2898753"/>
            <a:ext cx="4932313" cy="493231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06006" y="592645"/>
            <a:ext cx="16875988" cy="1843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Project Implementation (Tech Stack)</a:t>
            </a:r>
            <a:r>
              <a:rPr lang="en-US" sz="6600" spc="97">
                <a:solidFill>
                  <a:srgbClr val="C00000"/>
                </a:solidFill>
                <a:latin typeface="Montserrat Italics"/>
              </a:rPr>
              <a:t> Ctd</a:t>
            </a:r>
            <a:r>
              <a:rPr lang="en-US" sz="6600" spc="97">
                <a:solidFill>
                  <a:srgbClr val="C00000"/>
                </a:solidFill>
                <a:latin typeface="Montserrat"/>
              </a:rPr>
              <a:t>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8</a:t>
            </a: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8438" y="2206155"/>
            <a:ext cx="11301804" cy="59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9168" lvl="2" indent="-369723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Smart Authentication</a:t>
            </a:r>
          </a:p>
          <a:p>
            <a:pPr marL="1109168" lvl="2" indent="-369723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Database Password Encryption</a:t>
            </a:r>
          </a:p>
          <a:p>
            <a:pPr marL="1109167" lvl="2" indent="-369722" algn="l">
              <a:lnSpc>
                <a:spcPts val="5235"/>
              </a:lnSpc>
              <a:buFont typeface="Arial"/>
              <a:buChar char="⚬"/>
            </a:pPr>
            <a:r>
              <a:rPr lang="en-US" sz="4851" spc="63">
                <a:solidFill>
                  <a:srgbClr val="000000"/>
                </a:solidFill>
                <a:latin typeface="Montserrat"/>
              </a:rPr>
              <a:t>Smart Search</a:t>
            </a:r>
          </a:p>
          <a:p>
            <a:pPr marL="1109167" lvl="2" indent="-369722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Quick-Apply</a:t>
            </a:r>
          </a:p>
          <a:p>
            <a:pPr marL="1109167" lvl="2" indent="-369722" algn="l">
              <a:lnSpc>
                <a:spcPts val="5235"/>
              </a:lnSpc>
              <a:buFont typeface="Arial"/>
              <a:buChar char="⚬"/>
            </a:pPr>
            <a:r>
              <a:rPr lang="en-US" sz="4851" spc="63">
                <a:solidFill>
                  <a:srgbClr val="000000"/>
                </a:solidFill>
                <a:latin typeface="Montserrat"/>
              </a:rPr>
              <a:t>User Friendly Dashboard and UI</a:t>
            </a:r>
          </a:p>
          <a:p>
            <a:pPr marL="1109167" lvl="2" indent="-369722" algn="l">
              <a:lnSpc>
                <a:spcPts val="5235"/>
              </a:lnSpc>
              <a:buFont typeface="Arial"/>
              <a:buChar char="⚬"/>
            </a:pPr>
            <a:r>
              <a:rPr lang="en-US" sz="4851" spc="63">
                <a:solidFill>
                  <a:srgbClr val="000000"/>
                </a:solidFill>
                <a:latin typeface="Montserrat"/>
              </a:rPr>
              <a:t>Server Side Rendering</a:t>
            </a:r>
          </a:p>
          <a:p>
            <a:pPr marL="1109167" lvl="2" indent="-369722" algn="l">
              <a:lnSpc>
                <a:spcPts val="5235"/>
              </a:lnSpc>
              <a:buFont typeface="Arial"/>
              <a:buChar char="⚬"/>
            </a:pPr>
            <a:r>
              <a:rPr lang="en-US" sz="4851" spc="63">
                <a:solidFill>
                  <a:srgbClr val="000000"/>
                </a:solidFill>
                <a:latin typeface="Montserrat"/>
              </a:rPr>
              <a:t>Login Session State Holder</a:t>
            </a:r>
          </a:p>
          <a:p>
            <a:pPr marL="1109167" lvl="2" indent="-369722" algn="l">
              <a:lnSpc>
                <a:spcPts val="5239"/>
              </a:lnSpc>
              <a:buFont typeface="Arial"/>
              <a:buChar char="⚬"/>
            </a:pPr>
            <a:r>
              <a:rPr lang="en-US" sz="4852" spc="67">
                <a:solidFill>
                  <a:srgbClr val="000000"/>
                </a:solidFill>
                <a:latin typeface="Montserrat"/>
              </a:rPr>
              <a:t>Seperate View for Each Admin Category.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664963" y="3220567"/>
            <a:ext cx="4114800" cy="41148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06006" y="592645"/>
            <a:ext cx="16875988" cy="938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8"/>
              </a:lnSpc>
            </a:pPr>
            <a:r>
              <a:rPr lang="en-US" sz="6600" spc="97">
                <a:solidFill>
                  <a:srgbClr val="C00000"/>
                </a:solidFill>
                <a:latin typeface="Montserrat"/>
              </a:rPr>
              <a:t>Key Features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487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19 April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49340" y="9599295"/>
            <a:ext cx="5989320" cy="4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Department of CSE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07340" y="9599295"/>
            <a:ext cx="393192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-71">
                <a:solidFill>
                  <a:srgbClr val="898989"/>
                </a:solidFill>
                <a:latin typeface="Open Sans"/>
              </a:rPr>
              <a:t>9</a:t>
            </a:r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795</Words>
  <Application>Microsoft Office PowerPoint</Application>
  <PresentationFormat>Custom</PresentationFormat>
  <Paragraphs>160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Open Sans Bold</vt:lpstr>
      <vt:lpstr>Montserrat Bold</vt:lpstr>
      <vt:lpstr>Montserrat Italics</vt:lpstr>
      <vt:lpstr>Montserrat</vt:lpstr>
      <vt:lpstr>Arimo</vt:lpstr>
      <vt:lpstr>Calibri</vt:lpstr>
      <vt:lpstr>Open Sans</vt:lpstr>
      <vt:lpstr>Arial</vt:lpstr>
      <vt:lpstr>Arimo Light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40110156 - Bandepalli Surya PPT.pptx</dc:title>
  <cp:lastModifiedBy>Surya Kumar</cp:lastModifiedBy>
  <cp:revision>3</cp:revision>
  <dcterms:created xsi:type="dcterms:W3CDTF">2006-08-16T00:00:00Z</dcterms:created>
  <dcterms:modified xsi:type="dcterms:W3CDTF">2023-04-26T14:56:42Z</dcterms:modified>
  <dc:identifier>DAFgbwaXkno</dc:identifier>
</cp:coreProperties>
</file>

<file path=docProps/thumbnail.jpeg>
</file>